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37" r:id="rId16"/>
    <p:sldId id="338" r:id="rId17"/>
    <p:sldId id="342" r:id="rId18"/>
    <p:sldId id="343" r:id="rId19"/>
    <p:sldId id="344" r:id="rId20"/>
    <p:sldId id="345" r:id="rId21"/>
    <p:sldId id="340" r:id="rId22"/>
    <p:sldId id="330" r:id="rId23"/>
    <p:sldId id="334" r:id="rId24"/>
    <p:sldId id="335" r:id="rId25"/>
    <p:sldId id="341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11/8/2017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 sz="1200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2B6DCF-87CE-4AE6-97B4-8EE4BC37E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11/8/2017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11/8/2017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4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Functions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FC81B-144A-41E8-887E-AC0FF760BF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1428736"/>
            <a:ext cx="2438400" cy="5214974"/>
          </a:xfrm>
        </p:spPr>
        <p:txBody>
          <a:bodyPr>
            <a:normAutofit/>
          </a:bodyPr>
          <a:lstStyle/>
          <a:p>
            <a:pPr marL="304800" indent="-304800" algn="l" rtl="0" eaLnBrk="1" hangingPunct="1"/>
            <a:r>
              <a:rPr lang="en-US" dirty="0">
                <a:cs typeface="Times New Roman" pitchFamily="18" charset="0"/>
              </a:rPr>
              <a:t>1.  Function prototype</a:t>
            </a: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r>
              <a:rPr lang="en-US" dirty="0">
                <a:cs typeface="Times New Roman" pitchFamily="18" charset="0"/>
              </a:rPr>
              <a:t>2.  Loop</a:t>
            </a: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r>
              <a:rPr lang="en-US" dirty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399129"/>
            <a:chOff x="0" y="0"/>
            <a:chExt cx="3072" cy="88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606"/>
              <a:chOff x="0" y="0"/>
              <a:chExt cx="3072" cy="606"/>
            </a:xfrm>
          </p:grpSpPr>
          <p:sp>
            <p:nvSpPr>
              <p:cNvPr id="1236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3.3: fig03_03.cpp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606"/>
              <a:chOff x="0" y="403"/>
              <a:chExt cx="3072" cy="606"/>
            </a:xfrm>
          </p:grpSpPr>
          <p:sp>
            <p:nvSpPr>
              <p:cNvPr id="12362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3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Creating and using a programmer-defined function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606"/>
              <a:chOff x="0" y="777"/>
              <a:chExt cx="3072" cy="606"/>
            </a:xfrm>
          </p:grpSpPr>
          <p:sp>
            <p:nvSpPr>
              <p:cNvPr id="12360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1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606"/>
              <a:chOff x="0" y="1151"/>
              <a:chExt cx="3072" cy="606"/>
            </a:xfrm>
          </p:grpSpPr>
          <p:sp>
            <p:nvSpPr>
              <p:cNvPr id="12358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9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606"/>
              <a:chOff x="0" y="1525"/>
              <a:chExt cx="3072" cy="606"/>
            </a:xfrm>
          </p:grpSpPr>
          <p:sp>
            <p:nvSpPr>
              <p:cNvPr id="12356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7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606"/>
              <a:chOff x="0" y="1899"/>
              <a:chExt cx="3072" cy="606"/>
            </a:xfrm>
          </p:grpSpPr>
          <p:sp>
            <p:nvSpPr>
              <p:cNvPr id="12354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5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606"/>
              <a:chOff x="0" y="2273"/>
              <a:chExt cx="3072" cy="606"/>
            </a:xfrm>
          </p:grpSpPr>
          <p:sp>
            <p:nvSpPr>
              <p:cNvPr id="12352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3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606"/>
              <a:chOff x="0" y="2647"/>
              <a:chExt cx="3072" cy="606"/>
            </a:xfrm>
          </p:grpSpPr>
          <p:sp>
            <p:nvSpPr>
              <p:cNvPr id="12350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1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);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606"/>
              <a:chOff x="0" y="3021"/>
              <a:chExt cx="3072" cy="606"/>
            </a:xfrm>
          </p:grpSpPr>
          <p:sp>
            <p:nvSpPr>
              <p:cNvPr id="12348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9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606"/>
              <a:chOff x="0" y="3395"/>
              <a:chExt cx="3072" cy="606"/>
            </a:xfrm>
          </p:grpSpPr>
          <p:sp>
            <p:nvSpPr>
              <p:cNvPr id="12346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7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606"/>
              <a:chOff x="0" y="3769"/>
              <a:chExt cx="3072" cy="606"/>
            </a:xfrm>
          </p:grpSpPr>
          <p:sp>
            <p:nvSpPr>
              <p:cNvPr id="12344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5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606"/>
              <a:chOff x="0" y="4143"/>
              <a:chExt cx="3072" cy="606"/>
            </a:xfrm>
          </p:grpSpPr>
          <p:sp>
            <p:nvSpPr>
              <p:cNvPr id="12342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3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 = 1; x &lt;= 10; x++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606"/>
              <a:chOff x="0" y="4517"/>
              <a:chExt cx="3072" cy="606"/>
            </a:xfrm>
          </p:grpSpPr>
          <p:sp>
            <p:nvSpPr>
              <p:cNvPr id="12340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1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cout &lt;&lt; square( x ) &lt;&lt; "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606"/>
              <a:chOff x="0" y="4891"/>
              <a:chExt cx="3072" cy="606"/>
            </a:xfrm>
          </p:grpSpPr>
          <p:sp>
            <p:nvSpPr>
              <p:cNvPr id="12338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9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606"/>
              <a:chOff x="0" y="5265"/>
              <a:chExt cx="3072" cy="606"/>
            </a:xfrm>
          </p:grpSpPr>
          <p:sp>
            <p:nvSpPr>
              <p:cNvPr id="12336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7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606"/>
              <a:chOff x="0" y="5639"/>
              <a:chExt cx="3072" cy="606"/>
            </a:xfrm>
          </p:grpSpPr>
          <p:sp>
            <p:nvSpPr>
              <p:cNvPr id="12334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5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606"/>
              <a:chOff x="0" y="6013"/>
              <a:chExt cx="3072" cy="606"/>
            </a:xfrm>
          </p:grpSpPr>
          <p:sp>
            <p:nvSpPr>
              <p:cNvPr id="12332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3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606"/>
              <a:chOff x="0" y="6387"/>
              <a:chExt cx="3072" cy="606"/>
            </a:xfrm>
          </p:grpSpPr>
          <p:sp>
            <p:nvSpPr>
              <p:cNvPr id="12330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1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606"/>
              <a:chOff x="0" y="6761"/>
              <a:chExt cx="3072" cy="606"/>
            </a:xfrm>
          </p:grpSpPr>
          <p:sp>
            <p:nvSpPr>
              <p:cNvPr id="12328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9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definition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606"/>
              <a:chOff x="0" y="7135"/>
              <a:chExt cx="3072" cy="606"/>
            </a:xfrm>
          </p:grpSpPr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606"/>
              <a:chOff x="0" y="7509"/>
              <a:chExt cx="3072" cy="606"/>
            </a:xfrm>
          </p:grpSpPr>
          <p:sp>
            <p:nvSpPr>
              <p:cNvPr id="12324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5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606"/>
              <a:chOff x="0" y="7883"/>
              <a:chExt cx="3072" cy="606"/>
            </a:xfrm>
          </p:grpSpPr>
          <p:sp>
            <p:nvSpPr>
              <p:cNvPr id="12322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3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y *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606"/>
              <a:chOff x="0" y="8257"/>
              <a:chExt cx="3072" cy="606"/>
            </a:xfrm>
          </p:grpSpPr>
          <p:sp>
            <p:nvSpPr>
              <p:cNvPr id="12320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1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2293" name="Rectangle 144"/>
          <p:cNvSpPr>
            <a:spLocks noChangeArrowheads="1"/>
          </p:cNvSpPr>
          <p:nvPr/>
        </p:nvSpPr>
        <p:spPr bwMode="auto">
          <a:xfrm>
            <a:off x="0" y="5715000"/>
            <a:ext cx="67818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1  4  9  16  25  36  49  64  81  100</a:t>
            </a: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6" name="Group 146"/>
          <p:cNvGrpSpPr>
            <a:grpSpLocks/>
          </p:cNvGrpSpPr>
          <p:nvPr/>
        </p:nvGrpSpPr>
        <p:grpSpPr bwMode="auto">
          <a:xfrm>
            <a:off x="1828800" y="1143000"/>
            <a:ext cx="4648200" cy="590550"/>
            <a:chOff x="1104" y="528"/>
            <a:chExt cx="2928" cy="372"/>
          </a:xfrm>
        </p:grpSpPr>
        <p:sp>
          <p:nvSpPr>
            <p:cNvPr id="12295" name="Rectangle 143"/>
            <p:cNvSpPr>
              <a:spLocks noChangeArrowheads="1"/>
            </p:cNvSpPr>
            <p:nvPr/>
          </p:nvSpPr>
          <p:spPr bwMode="auto">
            <a:xfrm>
              <a:off x="1872" y="528"/>
              <a:ext cx="216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parameters and return value are declared.</a:t>
              </a:r>
            </a:p>
          </p:txBody>
        </p:sp>
        <p:sp>
          <p:nvSpPr>
            <p:cNvPr id="12296" name="Line 145"/>
            <p:cNvSpPr>
              <a:spLocks noChangeShapeType="1"/>
            </p:cNvSpPr>
            <p:nvPr/>
          </p:nvSpPr>
          <p:spPr bwMode="auto">
            <a:xfrm flipH="1">
              <a:off x="1104" y="62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79627E-9272-4856-922C-17A5A255A0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Times New Roman" pitchFamily="18" charset="0"/>
              </a:rPr>
              <a:t>1.  Function prototype (3 parameters)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2.  Input values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2.1  Call function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4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337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3.4: fig03_04.cpp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3373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4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Finding the maximum of three integers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3371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2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3369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0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3367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8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3363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4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3361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2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3359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0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maximum(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3357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8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3355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6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3353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4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3351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2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a, b,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3349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0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3347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8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cout &lt;&lt; "Enter three integers: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3345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6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cin &gt;&gt; a &gt;&gt; b &gt;&gt;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3343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4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2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a, b and c below are arguments to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3339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0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the maximum function call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13337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38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latin typeface="Courier New" pitchFamily="49" charset="0"/>
                  </a:rPr>
                  <a:t>   cout &lt;&lt; "Maximum is: " &lt;&lt; maximum( a, b, c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5EF9E8-E05D-47E0-8387-01A4D64169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>
              <a:buFontTx/>
              <a:buAutoNum type="arabicPeriod" startAt="3"/>
            </a:pPr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r>
              <a:rPr lang="en-US" dirty="0"/>
              <a:t>Program Output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267200"/>
            <a:chOff x="0" y="0"/>
            <a:chExt cx="3072" cy="710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439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439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439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439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maximum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438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x, y and z below are parameters to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438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the maximum function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438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z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438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438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 = 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437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437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y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437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max =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437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437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z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436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200" b="1">
                    <a:latin typeface="Courier New" pitchFamily="49" charset="0"/>
                  </a:rPr>
                  <a:t>      max = z;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436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max;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436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4341" name="Rectangle 61"/>
          <p:cNvSpPr>
            <a:spLocks noChangeArrowheads="1"/>
          </p:cNvSpPr>
          <p:nvPr/>
        </p:nvSpPr>
        <p:spPr bwMode="auto">
          <a:xfrm>
            <a:off x="0" y="44958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22 85 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85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2" name="Rectangle 62"/>
          <p:cNvSpPr>
            <a:spLocks noChangeArrowheads="1"/>
          </p:cNvSpPr>
          <p:nvPr/>
        </p:nvSpPr>
        <p:spPr bwMode="auto">
          <a:xfrm>
            <a:off x="0" y="51054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92 35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Rectangle 63"/>
          <p:cNvSpPr>
            <a:spLocks noChangeArrowheads="1"/>
          </p:cNvSpPr>
          <p:nvPr/>
        </p:nvSpPr>
        <p:spPr bwMode="auto">
          <a:xfrm>
            <a:off x="0" y="57150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45 19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6. Function Prototypes (declaration)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42984"/>
            <a:ext cx="8072494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Function prototype</a:t>
            </a:r>
            <a:r>
              <a:rPr lang="en-US" sz="2800" dirty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Function 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Parameters</a:t>
            </a:r>
          </a:p>
          <a:p>
            <a:pPr lvl="2" algn="l" rtl="0" eaLnBrk="1" hangingPunct="1"/>
            <a:r>
              <a:rPr lang="en-US" sz="2000" dirty="0"/>
              <a:t>Information the function takes in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Return type</a:t>
            </a:r>
          </a:p>
          <a:p>
            <a:pPr lvl="2" algn="l" rtl="0" eaLnBrk="1" hangingPunct="1"/>
            <a:r>
              <a:rPr lang="en-US" sz="2000" dirty="0"/>
              <a:t>Type of information the function passes back to caller (default </a:t>
            </a:r>
            <a:r>
              <a:rPr lang="en-US" sz="2000" b="1" dirty="0">
                <a:latin typeface="Courier New" pitchFamily="49" charset="0"/>
              </a:rPr>
              <a:t>int</a:t>
            </a:r>
            <a:r>
              <a:rPr lang="en-US" sz="2000" dirty="0"/>
              <a:t>)</a:t>
            </a:r>
          </a:p>
          <a:p>
            <a:pPr lvl="2" algn="l" rtl="0" eaLnBrk="1" hangingPunct="1"/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dirty="0"/>
              <a:t> signifies the function returns nothing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Only needed if function definition comes after the function call in the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Example:</a:t>
            </a:r>
          </a:p>
          <a:p>
            <a:pPr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	int maximum( int, int, int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Takes in 3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err="1">
                <a:cs typeface="Times New Roman" pitchFamily="18" charset="0"/>
              </a:rPr>
              <a:t>s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Returns an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int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7. Header Files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60"/>
            <a:ext cx="7458100" cy="511494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Contain function prototypes for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b="1" dirty="0">
                <a:latin typeface="Courier New" pitchFamily="49" charset="0"/>
              </a:rPr>
              <a:t> &lt;</a:t>
            </a:r>
            <a:r>
              <a:rPr lang="en-US" sz="2200" b="1" dirty="0" err="1">
                <a:latin typeface="Courier New" pitchFamily="49" charset="0"/>
              </a:rPr>
              <a:t>cstdlib</a:t>
            </a:r>
            <a:r>
              <a:rPr lang="en-US" sz="2200" b="1" dirty="0">
                <a:latin typeface="Courier New" pitchFamily="49" charset="0"/>
              </a:rPr>
              <a:t>&gt;</a:t>
            </a:r>
            <a:r>
              <a:rPr lang="en-US" sz="2200" dirty="0"/>
              <a:t> , 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200" dirty="0"/>
              <a:t>, etc.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Load with </a:t>
            </a:r>
            <a:r>
              <a:rPr lang="en-US" sz="2200" b="1" dirty="0">
                <a:latin typeface="Courier New" pitchFamily="49" charset="0"/>
              </a:rPr>
              <a:t>#include &lt;filename&gt;</a:t>
            </a:r>
          </a:p>
          <a:p>
            <a:pPr lvl="2" algn="l" rtl="0" eaLnBrk="1" hangingPunct="1"/>
            <a:r>
              <a:rPr lang="en-US" sz="2000" dirty="0"/>
              <a:t>- Example: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cmath</a:t>
            </a:r>
            <a:r>
              <a:rPr lang="en-US" sz="2000" b="1" dirty="0">
                <a:latin typeface="Courier New" pitchFamily="49" charset="0"/>
              </a:rPr>
              <a:t>&gt;</a:t>
            </a:r>
            <a:endParaRPr lang="en-US" sz="20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Custom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Defined by the programmer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Save as </a:t>
            </a:r>
            <a:r>
              <a:rPr lang="en-US" sz="2200" b="1" dirty="0" err="1">
                <a:latin typeface="Courier New" pitchFamily="49" charset="0"/>
              </a:rPr>
              <a:t>filename.h</a:t>
            </a:r>
            <a:endParaRPr lang="en-US" sz="2200" b="1" dirty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Loaded into program using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</a:rPr>
              <a:t>filename.h</a:t>
            </a:r>
            <a:r>
              <a:rPr lang="en-US" sz="2000" b="1" dirty="0">
                <a:latin typeface="Courier New" pitchFamily="49" charset="0"/>
              </a:rPr>
              <a:t>"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Room Area (Rectangle)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</a:p>
          <a:p>
            <a:r>
              <a:rPr lang="en-US" dirty="0"/>
              <a:t>float </a:t>
            </a:r>
            <a:r>
              <a:rPr lang="en-US" dirty="0" err="1"/>
              <a:t>findArea</a:t>
            </a:r>
            <a:r>
              <a:rPr lang="en-US" dirty="0"/>
              <a:t> ( float ,float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</a:p>
          <a:p>
            <a:r>
              <a:rPr lang="en-US" dirty="0"/>
              <a:t>void main ( )  {</a:t>
            </a:r>
          </a:p>
          <a:p>
            <a:r>
              <a:rPr lang="en-US" dirty="0"/>
              <a:t>float </a:t>
            </a:r>
            <a:r>
              <a:rPr lang="en-US" dirty="0" err="1"/>
              <a:t>room_L</a:t>
            </a:r>
            <a:r>
              <a:rPr lang="en-US" dirty="0"/>
              <a:t>, </a:t>
            </a:r>
            <a:r>
              <a:rPr lang="en-US" dirty="0" err="1"/>
              <a:t>room_W</a:t>
            </a:r>
            <a:r>
              <a:rPr lang="en-US" dirty="0"/>
              <a:t>, </a:t>
            </a:r>
            <a:r>
              <a:rPr lang="en-US" dirty="0" err="1"/>
              <a:t>room_Area</a:t>
            </a:r>
            <a:r>
              <a:rPr lang="en-US" dirty="0"/>
              <a:t>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room width “ 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room_W</a:t>
            </a:r>
            <a:r>
              <a:rPr lang="en-US" dirty="0"/>
              <a:t>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room length “ 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room_L</a:t>
            </a:r>
            <a:r>
              <a:rPr lang="en-US" dirty="0"/>
              <a:t> ;</a:t>
            </a:r>
          </a:p>
          <a:p>
            <a:endParaRPr lang="en-US" dirty="0"/>
          </a:p>
          <a:p>
            <a:r>
              <a:rPr lang="en-US" dirty="0" err="1"/>
              <a:t>room_Area</a:t>
            </a:r>
            <a:r>
              <a:rPr lang="en-US" dirty="0"/>
              <a:t>  =  </a:t>
            </a:r>
            <a:r>
              <a:rPr lang="en-US" dirty="0" err="1"/>
              <a:t>findArea</a:t>
            </a:r>
            <a:r>
              <a:rPr lang="en-US" dirty="0"/>
              <a:t> (</a:t>
            </a:r>
            <a:r>
              <a:rPr lang="en-US" dirty="0" err="1"/>
              <a:t>room_W</a:t>
            </a:r>
            <a:r>
              <a:rPr lang="en-US" dirty="0"/>
              <a:t>, </a:t>
            </a:r>
            <a:r>
              <a:rPr lang="en-US" dirty="0" err="1"/>
              <a:t>room_L</a:t>
            </a:r>
            <a:r>
              <a:rPr lang="en-US" dirty="0"/>
              <a:t> );       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“ The area of your room is: :”  &lt;&lt; </a:t>
            </a:r>
            <a:r>
              <a:rPr lang="en-US" dirty="0" err="1"/>
              <a:t>room_Area</a:t>
            </a:r>
            <a:r>
              <a:rPr lang="en-US" dirty="0"/>
              <a:t>  &lt;&lt; “ square unit ” ;</a:t>
            </a:r>
          </a:p>
          <a:p>
            <a:r>
              <a:rPr lang="en-US" dirty="0"/>
              <a:t>} </a:t>
            </a:r>
          </a:p>
          <a:p>
            <a:endParaRPr lang="en-US" dirty="0"/>
          </a:p>
          <a:p>
            <a:r>
              <a:rPr lang="en-US" dirty="0"/>
              <a:t>float </a:t>
            </a:r>
            <a:r>
              <a:rPr lang="en-US" dirty="0" err="1"/>
              <a:t>findArea</a:t>
            </a:r>
            <a:r>
              <a:rPr lang="en-US" dirty="0"/>
              <a:t> ( L , W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float area;</a:t>
            </a:r>
          </a:p>
          <a:p>
            <a:r>
              <a:rPr lang="en-US" dirty="0"/>
              <a:t>Area = L * W ;</a:t>
            </a:r>
          </a:p>
          <a:p>
            <a:r>
              <a:rPr lang="en-US" dirty="0"/>
              <a:t>return Area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Celsius to Fahrenheit Temperature Converter</a:t>
            </a:r>
            <a:endParaRPr lang="en-US" sz="32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r>
              <a:rPr lang="en-US" sz="2000" dirty="0"/>
              <a:t>float convert ( float ) ;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float </a:t>
            </a:r>
            <a:r>
              <a:rPr lang="en-US" sz="2000" dirty="0" err="1"/>
              <a:t>Temp_Fah</a:t>
            </a:r>
            <a:r>
              <a:rPr lang="en-US" sz="2000" dirty="0"/>
              <a:t>,  </a:t>
            </a:r>
            <a:r>
              <a:rPr lang="en-US" sz="2000" dirty="0" err="1"/>
              <a:t>Temp_Cen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temperature in </a:t>
            </a:r>
            <a:r>
              <a:rPr lang="en-US" sz="2000" dirty="0" err="1"/>
              <a:t>fahrenheit</a:t>
            </a:r>
            <a:r>
              <a:rPr lang="en-US" sz="2000" dirty="0"/>
              <a:t>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Temp_Fah</a:t>
            </a:r>
            <a:r>
              <a:rPr lang="en-US" sz="2000" dirty="0"/>
              <a:t> ;</a:t>
            </a:r>
          </a:p>
          <a:p>
            <a:endParaRPr lang="en-US" sz="2000" dirty="0"/>
          </a:p>
          <a:p>
            <a:r>
              <a:rPr lang="en-US" sz="2000" dirty="0" err="1"/>
              <a:t>Temp_Cen</a:t>
            </a:r>
            <a:r>
              <a:rPr lang="en-US" sz="2000" dirty="0"/>
              <a:t>  = convert ( </a:t>
            </a:r>
            <a:r>
              <a:rPr lang="en-US" sz="2000" dirty="0" err="1"/>
              <a:t>Temp_Fah</a:t>
            </a:r>
            <a:r>
              <a:rPr lang="en-US" sz="2000" dirty="0"/>
              <a:t> ) ;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</a:p>
          <a:p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The temperature in centigrade is: :”  &lt;&lt; </a:t>
            </a:r>
            <a:r>
              <a:rPr lang="en-US" sz="2000" dirty="0" err="1"/>
              <a:t>Temp_Cen</a:t>
            </a:r>
            <a:r>
              <a:rPr lang="en-US" sz="2000" dirty="0"/>
              <a:t> ; </a:t>
            </a:r>
          </a:p>
          <a:p>
            <a:r>
              <a:rPr lang="en-US" sz="2000" dirty="0"/>
              <a:t>} </a:t>
            </a:r>
          </a:p>
          <a:p>
            <a:endParaRPr lang="en-US" sz="2000" dirty="0"/>
          </a:p>
          <a:p>
            <a:r>
              <a:rPr lang="en-US" sz="2000" dirty="0"/>
              <a:t>float covert ( float </a:t>
            </a:r>
            <a:r>
              <a:rPr lang="en-US" sz="2000" dirty="0" err="1"/>
              <a:t>Fah</a:t>
            </a:r>
            <a:r>
              <a:rPr lang="en-US" sz="2000" dirty="0"/>
              <a:t> )   {             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float </a:t>
            </a:r>
            <a:r>
              <a:rPr lang="en-US" sz="2000" dirty="0" err="1"/>
              <a:t>Cen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Cen</a:t>
            </a:r>
            <a:r>
              <a:rPr lang="en-US" sz="2000" dirty="0"/>
              <a:t> = (</a:t>
            </a:r>
            <a:r>
              <a:rPr lang="en-US" sz="2000" dirty="0" err="1"/>
              <a:t>Fah</a:t>
            </a:r>
            <a:r>
              <a:rPr lang="en-US" sz="2000" dirty="0"/>
              <a:t> – 32 ) * (5 / 9 );</a:t>
            </a:r>
          </a:p>
          <a:p>
            <a:r>
              <a:rPr lang="en-US" sz="2000" dirty="0"/>
              <a:t>return </a:t>
            </a:r>
            <a:r>
              <a:rPr lang="en-US" sz="2000" dirty="0" err="1"/>
              <a:t>Cen</a:t>
            </a:r>
            <a:r>
              <a:rPr lang="en-US" sz="2000" dirty="0"/>
              <a:t> ;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noProof="1"/>
              <a:t>Odd or 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41200"/>
            <a:ext cx="757242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endParaRPr lang="en-US" sz="900" dirty="0"/>
          </a:p>
          <a:p>
            <a:r>
              <a:rPr lang="en-US" sz="2000" dirty="0"/>
              <a:t>void </a:t>
            </a:r>
            <a:r>
              <a:rPr lang="en-US" sz="2000" dirty="0" err="1"/>
              <a:t>odd_even</a:t>
            </a:r>
            <a:r>
              <a:rPr lang="en-US" sz="2000" dirty="0"/>
              <a:t> ( int ) ;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endParaRPr lang="en-US" sz="1000" dirty="0"/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int number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number ;</a:t>
            </a:r>
          </a:p>
          <a:p>
            <a:r>
              <a:rPr lang="en-US" sz="2000" dirty="0" err="1"/>
              <a:t>odd_even</a:t>
            </a:r>
            <a:r>
              <a:rPr lang="en-US" sz="2000" dirty="0"/>
              <a:t> ( number ) ;	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/>
              <a:t>} </a:t>
            </a:r>
          </a:p>
          <a:p>
            <a:endParaRPr lang="en-US" sz="1400" dirty="0"/>
          </a:p>
          <a:p>
            <a:r>
              <a:rPr lang="en-US" sz="2000" dirty="0"/>
              <a:t>void </a:t>
            </a:r>
            <a:r>
              <a:rPr lang="en-US" sz="2000" dirty="0" err="1"/>
              <a:t>odd_even</a:t>
            </a:r>
            <a:r>
              <a:rPr lang="en-US" sz="2000" dirty="0"/>
              <a:t> ( int number )   {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if ( number % 2 = = 0 )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even “;</a:t>
            </a:r>
          </a:p>
          <a:p>
            <a:r>
              <a:rPr lang="en-US" sz="2000" dirty="0"/>
              <a:t>else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odd “;</a:t>
            </a:r>
          </a:p>
          <a:p>
            <a:r>
              <a:rPr lang="en-US" sz="2000" dirty="0"/>
              <a:t>}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Positive or Negative </a:t>
            </a:r>
            <a:endParaRPr lang="en-US" sz="32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330188"/>
            <a:ext cx="7572428" cy="5062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endParaRPr lang="en-US" sz="1100" dirty="0"/>
          </a:p>
          <a:p>
            <a:r>
              <a:rPr lang="en-US" sz="2000" dirty="0"/>
              <a:t>void </a:t>
            </a:r>
            <a:r>
              <a:rPr lang="en-US" sz="2000" dirty="0" err="1"/>
              <a:t>poitive_negative</a:t>
            </a:r>
            <a:r>
              <a:rPr lang="en-US" sz="2000" dirty="0"/>
              <a:t> ( int ) ;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endParaRPr lang="en-US" sz="1200" dirty="0"/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int number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number ;</a:t>
            </a:r>
          </a:p>
          <a:p>
            <a:r>
              <a:rPr lang="en-US" sz="2000" dirty="0" err="1"/>
              <a:t>poitive_negative</a:t>
            </a:r>
            <a:r>
              <a:rPr lang="en-US" sz="2000" dirty="0"/>
              <a:t> ( number ) ;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sz="2000" dirty="0"/>
              <a:t>} </a:t>
            </a:r>
          </a:p>
          <a:p>
            <a:endParaRPr lang="en-US" dirty="0"/>
          </a:p>
          <a:p>
            <a:r>
              <a:rPr lang="en-US" sz="2000" dirty="0"/>
              <a:t>void </a:t>
            </a:r>
            <a:r>
              <a:rPr lang="en-US" sz="2000" dirty="0" err="1"/>
              <a:t>poitive_negative</a:t>
            </a:r>
            <a:r>
              <a:rPr lang="en-US" sz="2000" dirty="0"/>
              <a:t> ( int number )   {  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if ( number &gt; 0 )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positive “;</a:t>
            </a:r>
          </a:p>
          <a:p>
            <a:r>
              <a:rPr lang="en-US" sz="2000" dirty="0"/>
              <a:t>else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negative“;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Swap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5721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</a:p>
          <a:p>
            <a:endParaRPr lang="en-US" sz="500" dirty="0"/>
          </a:p>
          <a:p>
            <a:r>
              <a:rPr lang="en-US" dirty="0"/>
              <a:t>void Swap( int , int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</a:p>
          <a:p>
            <a:endParaRPr lang="en-US" sz="400" dirty="0"/>
          </a:p>
          <a:p>
            <a:r>
              <a:rPr lang="en-US" dirty="0"/>
              <a:t>void main ( )  {</a:t>
            </a:r>
          </a:p>
          <a:p>
            <a:r>
              <a:rPr lang="en-US" dirty="0"/>
              <a:t>int n1, n2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value of number 1“ ;</a:t>
            </a:r>
          </a:p>
          <a:p>
            <a:r>
              <a:rPr lang="en-US" dirty="0" err="1"/>
              <a:t>cin</a:t>
            </a:r>
            <a:r>
              <a:rPr lang="en-US" dirty="0"/>
              <a:t> &gt;&gt; n1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value of number 2“ ;</a:t>
            </a:r>
          </a:p>
          <a:p>
            <a:r>
              <a:rPr lang="en-US" dirty="0" err="1"/>
              <a:t>cin</a:t>
            </a:r>
            <a:r>
              <a:rPr lang="en-US" dirty="0"/>
              <a:t> &gt;&gt; n2 ;</a:t>
            </a:r>
          </a:p>
          <a:p>
            <a:endParaRPr lang="en-US" sz="1200" dirty="0"/>
          </a:p>
          <a:p>
            <a:r>
              <a:rPr lang="en-US" dirty="0"/>
              <a:t>Swap ( n1, n2 ) ;       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/>
              <a:t>} </a:t>
            </a:r>
          </a:p>
          <a:p>
            <a:endParaRPr lang="en-US" sz="1200" dirty="0"/>
          </a:p>
          <a:p>
            <a:r>
              <a:rPr lang="en-US" dirty="0"/>
              <a:t>void Swap  ( int n1 , int n2 )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int temp ;</a:t>
            </a:r>
          </a:p>
          <a:p>
            <a:r>
              <a:rPr lang="en-US" dirty="0"/>
              <a:t>temp = n1;</a:t>
            </a:r>
          </a:p>
          <a:p>
            <a:r>
              <a:rPr lang="en-US" dirty="0"/>
              <a:t>n1 = n2;</a:t>
            </a:r>
          </a:p>
          <a:p>
            <a:r>
              <a:rPr lang="en-US" dirty="0"/>
              <a:t>n2 = temp;</a:t>
            </a:r>
          </a:p>
          <a:p>
            <a:r>
              <a:rPr lang="en-US" dirty="0" err="1"/>
              <a:t>cout</a:t>
            </a:r>
            <a:r>
              <a:rPr lang="en-US" dirty="0"/>
              <a:t> &lt;&lt; “ The value stored in number 1 is now: “ &lt;&lt; n1 &lt;&lt; </a:t>
            </a:r>
            <a:r>
              <a:rPr lang="en-US" dirty="0" err="1"/>
              <a:t>endl</a:t>
            </a:r>
            <a:r>
              <a:rPr lang="en-US" dirty="0"/>
              <a:t> ;</a:t>
            </a:r>
          </a:p>
          <a:p>
            <a:r>
              <a:rPr lang="en-US" dirty="0" err="1"/>
              <a:t>cout</a:t>
            </a:r>
            <a:r>
              <a:rPr lang="en-US" dirty="0"/>
              <a:t> &lt;&lt; “ The value stored in number 2 is now: “ &lt;&lt; n2 &lt;&lt; </a:t>
            </a:r>
            <a:r>
              <a:rPr lang="en-US" dirty="0" err="1"/>
              <a:t>endl</a:t>
            </a:r>
            <a:r>
              <a:rPr lang="en-US" dirty="0"/>
              <a:t>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67544" y="1484784"/>
            <a:ext cx="778674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Introduction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Program Components in C++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Math Library 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 Definitions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 Prototypes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Header Files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Default Arguments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400" noProof="1"/>
              <a:t>Product and </a:t>
            </a:r>
            <a:r>
              <a:rPr lang="en-US" sz="3400" dirty="0"/>
              <a:t>Quotient  of two numbers</a:t>
            </a:r>
            <a:endParaRPr lang="en-US" sz="3400" noProof="1"/>
          </a:p>
        </p:txBody>
      </p:sp>
      <p:sp>
        <p:nvSpPr>
          <p:cNvPr id="5" name="TextBox 4"/>
          <p:cNvSpPr txBox="1"/>
          <p:nvPr/>
        </p:nvSpPr>
        <p:spPr>
          <a:xfrm>
            <a:off x="571472" y="1071546"/>
            <a:ext cx="7572428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  <a:endParaRPr lang="en-US" sz="500" dirty="0"/>
          </a:p>
          <a:p>
            <a:r>
              <a:rPr lang="en-US" dirty="0"/>
              <a:t>float Product ( float  , 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  <a:endParaRPr lang="en-US" sz="400" dirty="0"/>
          </a:p>
          <a:p>
            <a:r>
              <a:rPr lang="en-US" dirty="0"/>
              <a:t>float Quotient( float  , 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  <a:endParaRPr lang="en-US" sz="400" dirty="0"/>
          </a:p>
          <a:p>
            <a:r>
              <a:rPr lang="en-US" dirty="0"/>
              <a:t>void main ( )  {</a:t>
            </a:r>
          </a:p>
          <a:p>
            <a:r>
              <a:rPr lang="en-US" dirty="0"/>
              <a:t>int n1, n2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two numbers “ ;</a:t>
            </a:r>
          </a:p>
          <a:p>
            <a:r>
              <a:rPr lang="en-US" dirty="0" err="1"/>
              <a:t>cin</a:t>
            </a:r>
            <a:r>
              <a:rPr lang="en-US" dirty="0"/>
              <a:t> &gt;&gt; a &gt;&gt;b ;</a:t>
            </a:r>
          </a:p>
          <a:p>
            <a:endParaRPr lang="en-US" sz="700" dirty="0"/>
          </a:p>
          <a:p>
            <a:r>
              <a:rPr lang="en-US" dirty="0"/>
              <a:t>R1 = Product (a, b); 		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/>
              <a:t>R2 = Quotient (a, b);	 	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err="1"/>
              <a:t>cout</a:t>
            </a:r>
            <a:r>
              <a:rPr lang="en-US" dirty="0"/>
              <a:t> &lt;&lt; “the product of them is” &lt;&lt; R1 &lt;&lt;“ and the division is” &lt;&lt; R2;</a:t>
            </a:r>
          </a:p>
          <a:p>
            <a:r>
              <a:rPr lang="en-US" dirty="0"/>
              <a:t>} </a:t>
            </a:r>
          </a:p>
          <a:p>
            <a:endParaRPr lang="en-US" sz="500" dirty="0"/>
          </a:p>
          <a:p>
            <a:r>
              <a:rPr lang="en-US" dirty="0"/>
              <a:t>float Product  ( float a , float b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return a*b;</a:t>
            </a:r>
          </a:p>
          <a:p>
            <a:r>
              <a:rPr lang="en-US" dirty="0"/>
              <a:t>} </a:t>
            </a:r>
          </a:p>
          <a:p>
            <a:endParaRPr lang="en-US" sz="200" dirty="0"/>
          </a:p>
          <a:p>
            <a:r>
              <a:rPr lang="en-US" dirty="0"/>
              <a:t>float Quotient ( float a , float b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If (b ! = 0)  {</a:t>
            </a:r>
          </a:p>
          <a:p>
            <a:r>
              <a:rPr lang="en-US" dirty="0"/>
              <a:t>float Q = a / b;</a:t>
            </a:r>
          </a:p>
          <a:p>
            <a:r>
              <a:rPr lang="en-US" dirty="0"/>
              <a:t>return Q;  }</a:t>
            </a:r>
          </a:p>
          <a:p>
            <a:r>
              <a:rPr lang="en-US" dirty="0"/>
              <a:t>else   </a:t>
            </a:r>
            <a:r>
              <a:rPr lang="en-US" dirty="0" err="1"/>
              <a:t>cout</a:t>
            </a:r>
            <a:r>
              <a:rPr lang="en-US" dirty="0"/>
              <a:t> &lt;&lt; “ You couldn’t divide by zero. “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Draw the following Pattern  </a:t>
            </a:r>
            <a:endParaRPr lang="en-US" sz="36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5724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draw_line</a:t>
            </a:r>
            <a:r>
              <a:rPr lang="en-US" sz="2000" dirty="0"/>
              <a:t> ( void ) ;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r>
              <a:rPr lang="en-US" sz="2000" dirty="0"/>
              <a:t>void main ( )  {</a:t>
            </a:r>
          </a:p>
          <a:p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             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Welcome “ &lt;&lt; </a:t>
            </a:r>
            <a:r>
              <a:rPr lang="en-US" sz="2000" dirty="0" err="1"/>
              <a:t>endl</a:t>
            </a:r>
            <a:r>
              <a:rPr lang="en-US" sz="2000" dirty="0"/>
              <a:t> ; </a:t>
            </a:r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First Year “ ;</a:t>
            </a:r>
          </a:p>
          <a:p>
            <a:r>
              <a:rPr lang="en-US" sz="2000" dirty="0" err="1"/>
              <a:t>draw_line</a:t>
            </a:r>
            <a:r>
              <a:rPr lang="en-US" sz="2000" dirty="0"/>
              <a:t> ( ) ;             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void </a:t>
            </a:r>
            <a:r>
              <a:rPr lang="en-US" sz="2000" dirty="0" err="1"/>
              <a:t>draw_line</a:t>
            </a:r>
            <a:r>
              <a:rPr lang="en-US" sz="2000" dirty="0"/>
              <a:t> ( void )   {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 {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* “ ; }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</a:t>
            </a:r>
            <a:r>
              <a:rPr lang="en-US" sz="2000" dirty="0" err="1"/>
              <a:t>endl</a:t>
            </a:r>
            <a:r>
              <a:rPr lang="en-US" sz="2000" dirty="0"/>
              <a:t> ; 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1928802"/>
            <a:ext cx="214314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/>
              <a:t>* * * * *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Welcome 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First Year 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* * * * *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Default Arguments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357298"/>
            <a:ext cx="7315224" cy="457203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If function parameter omitted, gets default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Can be constants, global variables, or function calls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If not enough parameters specified, rightmost go to their defaults</a:t>
            </a:r>
            <a:endParaRPr lang="en-US" sz="18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Set defaults in function prototype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defaultFunction</a:t>
            </a:r>
            <a:r>
              <a:rPr lang="en-US" sz="2000" b="1" dirty="0">
                <a:latin typeface="Courier New" pitchFamily="49" charset="0"/>
              </a:rPr>
              <a:t>( int x = 1,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int y = 2, int z = 3 );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038AC-BE95-4403-B676-BB9FB5B4893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cs typeface="Times New Roman" pitchFamily="18" charset="0"/>
              </a:rPr>
              <a:t>1.  Function prototype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  Print default volume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2.1  Print volume with one parameter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2.2  Print with 2 parameters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2.3  Print with all parameters.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3.  Function definition</a:t>
            </a:r>
          </a:p>
          <a:p>
            <a:pPr eaLnBrk="1" hangingPunct="1"/>
            <a:r>
              <a:rPr lang="en-US">
                <a:cs typeface="Times New Roman" pitchFamily="18" charset="0"/>
              </a:rPr>
              <a:t> </a:t>
            </a:r>
          </a:p>
          <a:p>
            <a:pPr eaLnBrk="1" hangingPunct="1"/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04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490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3.23: fig03_23.cpp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490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Using default arguments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489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489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489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489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488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= 1 );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488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488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488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488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 err="1">
                    <a:latin typeface="Courier New" pitchFamily="49" charset="0"/>
                  </a:rPr>
                  <a:t>cout</a:t>
                </a:r>
                <a:r>
                  <a:rPr lang="en-US" sz="1200" b="1" dirty="0">
                    <a:latin typeface="Courier New" pitchFamily="49" charset="0"/>
                  </a:rPr>
                  <a:t> &lt;&lt; "The default box volume is: " &lt;&lt; </a:t>
                </a:r>
                <a:r>
                  <a:rPr lang="en-US" sz="1200" b="1" dirty="0" err="1">
                    <a:latin typeface="Courier New" pitchFamily="49" charset="0"/>
                  </a:rPr>
                  <a:t>boxVolume</a:t>
                </a:r>
                <a:r>
                  <a:rPr lang="en-US" sz="1200" b="1" dirty="0">
                    <a:latin typeface="Courier New" pitchFamily="49" charset="0"/>
                  </a:rPr>
                  <a:t>()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487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487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 &lt;&lt; "width 1 and height 1 is: " &lt;&lt; boxVolume( 10 )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487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487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 &lt;&lt; "width 5 and height 1 is: " &lt;&lt; boxVolume( 10, 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487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486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     &lt;&lt; "width 5 and height 2 is: " &lt;&lt; boxVolume( 10, 5, 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486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486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486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486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485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485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Calculate the volume of a box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485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485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{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485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length * width * height;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484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938366-2FD7-4A70-B1B3-4978834D791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Program Output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0"/>
            <a:ext cx="6781800" cy="24653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default box volume is: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1 and height 1 is: 10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1 is: 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2 is: 100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7000" y="1162050"/>
            <a:ext cx="4267200" cy="1809750"/>
            <a:chOff x="1392" y="480"/>
            <a:chExt cx="2688" cy="1140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2400" y="1248"/>
              <a:ext cx="168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the rightmost values are defaulted. </a:t>
              </a:r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 flipH="1" flipV="1">
              <a:off x="1392" y="480"/>
              <a:ext cx="100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>
                <a:cs typeface="Times New Roman" pitchFamily="18" charset="0"/>
              </a:rPr>
              <a:t>Example: What is the O/P?</a:t>
            </a:r>
            <a:endParaRPr lang="en-US" sz="3600" noProof="1"/>
          </a:p>
        </p:txBody>
      </p:sp>
      <p:sp>
        <p:nvSpPr>
          <p:cNvPr id="4" name="TextBox 3"/>
          <p:cNvSpPr txBox="1"/>
          <p:nvPr/>
        </p:nvSpPr>
        <p:spPr>
          <a:xfrm>
            <a:off x="714348" y="1469959"/>
            <a:ext cx="7143800" cy="38164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200" dirty="0"/>
              <a:t># include &lt; </a:t>
            </a:r>
            <a:r>
              <a:rPr lang="en-US" sz="2200" dirty="0" err="1"/>
              <a:t>iostream.h</a:t>
            </a:r>
            <a:r>
              <a:rPr lang="en-US" sz="2200" dirty="0"/>
              <a:t> &gt;</a:t>
            </a:r>
          </a:p>
          <a:p>
            <a:pPr>
              <a:defRPr/>
            </a:pPr>
            <a:r>
              <a:rPr lang="en-US" sz="2200" dirty="0"/>
              <a:t>int number = 10 ;</a:t>
            </a:r>
          </a:p>
          <a:p>
            <a:pPr>
              <a:defRPr/>
            </a:pPr>
            <a:r>
              <a:rPr lang="en-US" sz="2200" dirty="0"/>
              <a:t>void display ( void ) ;</a:t>
            </a:r>
          </a:p>
          <a:p>
            <a:pPr>
              <a:defRPr/>
            </a:pPr>
            <a:r>
              <a:rPr lang="en-US" sz="2200" dirty="0"/>
              <a:t>void main ( )   {</a:t>
            </a:r>
          </a:p>
          <a:p>
            <a:pPr>
              <a:defRPr/>
            </a:pPr>
            <a:r>
              <a:rPr lang="en-US" sz="2200" dirty="0"/>
              <a:t>int number = 20 ;</a:t>
            </a:r>
          </a:p>
          <a:p>
            <a:pPr>
              <a:defRPr/>
            </a:pPr>
            <a:r>
              <a:rPr lang="en-US" sz="2200" dirty="0"/>
              <a:t>cout &lt;&lt; “ The value of the number is “ &lt;&lt; number &lt;&lt; </a:t>
            </a:r>
            <a:r>
              <a:rPr lang="en-US" sz="2200" dirty="0" err="1"/>
              <a:t>endl</a:t>
            </a:r>
            <a:r>
              <a:rPr lang="en-US" sz="2200" dirty="0"/>
              <a:t> ; </a:t>
            </a:r>
          </a:p>
          <a:p>
            <a:pPr>
              <a:defRPr/>
            </a:pPr>
            <a:r>
              <a:rPr lang="en-US" sz="2200" dirty="0"/>
              <a:t>display ( ) ;</a:t>
            </a:r>
          </a:p>
          <a:p>
            <a:pPr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void display ( void ) {</a:t>
            </a:r>
          </a:p>
          <a:p>
            <a:pPr>
              <a:defRPr/>
            </a:pPr>
            <a:r>
              <a:rPr lang="en-US" sz="2200" dirty="0"/>
              <a:t>cout &lt;&lt; “ The value of the number now is “ &lt;&lt; number ; </a:t>
            </a:r>
          </a:p>
          <a:p>
            <a:pPr>
              <a:defRPr/>
            </a:pPr>
            <a:r>
              <a:rPr lang="en-US" sz="2200" dirty="0"/>
              <a:t>}</a:t>
            </a:r>
            <a:endParaRPr lang="ar-EG" sz="2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14348" y="5715016"/>
            <a:ext cx="714380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1" anchor="ctr">
            <a:spAutoFit/>
          </a:bodyPr>
          <a:lstStyle/>
          <a:p>
            <a:pPr>
              <a:defRPr/>
            </a:pPr>
            <a:endParaRPr lang="ar-EG" sz="440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57224" y="5804670"/>
            <a:ext cx="68580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Output:</a:t>
            </a:r>
            <a:r>
              <a:rPr lang="en-US" sz="1800" dirty="0"/>
              <a:t>             The value of the number is 20</a:t>
            </a:r>
          </a:p>
          <a:p>
            <a:r>
              <a:rPr lang="en-US" sz="1800" dirty="0"/>
              <a:t>                            The value of the number now is 10</a:t>
            </a:r>
            <a:endParaRPr lang="ar-EG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>
                <a:cs typeface="Times New Roman" pitchFamily="18" charset="0"/>
              </a:rPr>
              <a:t>Divide and conquer</a:t>
            </a:r>
            <a:r>
              <a:rPr lang="en-US" sz="3600" dirty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>
                <a:cs typeface="Times New Roman" pitchFamily="18" charset="0"/>
              </a:rPr>
              <a:t> Construct a program from smaller pieces or components.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>
                <a:cs typeface="Times New Roman" pitchFamily="18" charset="0"/>
              </a:rPr>
              <a:t> Each piece more manageable than the original program.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Program Components in C++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314456"/>
            <a:ext cx="7643866" cy="49006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Programs written by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combining new functions with “prepackaged” functions in the C++</a:t>
            </a:r>
            <a:r>
              <a:rPr lang="en-US" sz="2200" i="1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standard library.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The standard library provides a rich collection of functions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lvl="1" algn="l" rtl="0" eaLnBrk="1" hangingPunct="1"/>
            <a:endParaRPr lang="en-US" sz="2000" dirty="0"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Functions are invoked by a function call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A function call specifies the function name and provides information (as arguments) that the called function needs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i="1" dirty="0">
                <a:cs typeface="Times New Roman" pitchFamily="18" charset="0"/>
              </a:rPr>
              <a:t>    A boss (the calling function or caller) asks a worker (the called function) to perform a task and return (i.e., report back) the results when the task is done.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Program Components in C++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07196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>
                <a:cs typeface="Times New Roman" pitchFamily="18" charset="0"/>
              </a:rPr>
              <a:t> Function definitions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Only written once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These statements are hidden from other functions.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dirty="0">
                <a:cs typeface="Times New Roman" pitchFamily="18" charset="0"/>
              </a:rPr>
              <a:t>    </a:t>
            </a:r>
            <a:r>
              <a:rPr lang="en-US" sz="2400" i="1" dirty="0">
                <a:cs typeface="Times New Roman" pitchFamily="18" charset="0"/>
              </a:rPr>
              <a:t>The boss does not know how the worker gets the job done; he just wants it done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500990" cy="521497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Math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Allow the programmer to perform common mathematical calculations</a:t>
            </a:r>
            <a:endParaRPr lang="en-US" sz="2000" dirty="0"/>
          </a:p>
          <a:p>
            <a:pPr lvl="1" algn="just" rtl="0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Are used by including the header file</a:t>
            </a:r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</a:t>
            </a:r>
            <a:endParaRPr lang="en-US" sz="20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Functions called by writing</a:t>
            </a:r>
          </a:p>
          <a:p>
            <a:pPr lvl="3" algn="l" rtl="0" eaLnBrk="1" hangingPunct="1">
              <a:buFontTx/>
              <a:buNone/>
            </a:pPr>
            <a:r>
              <a:rPr lang="en-US" sz="2000" i="1" dirty="0" err="1">
                <a:cs typeface="Times New Roman" pitchFamily="18" charset="0"/>
              </a:rPr>
              <a:t>functionName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i="1" dirty="0">
                <a:cs typeface="Times New Roman" pitchFamily="18" charset="0"/>
              </a:rPr>
              <a:t>argument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Example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cout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( 900.0 );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Calls the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>
                <a:cs typeface="Times New Roman" pitchFamily="18" charset="0"/>
              </a:rPr>
              <a:t> (square root) function. The preceding statement would print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30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The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>
                <a:cs typeface="Times New Roman" pitchFamily="18" charset="0"/>
              </a:rPr>
              <a:t> function takes an argument of type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>
                <a:cs typeface="Times New Roman" pitchFamily="18" charset="0"/>
              </a:rPr>
              <a:t> and returns a result of type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>
                <a:cs typeface="Times New Roman" pitchFamily="18" charset="0"/>
              </a:rPr>
              <a:t>, as do all functions in the math library</a:t>
            </a:r>
            <a:endParaRPr lang="en-US" sz="2000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029472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Function arguments can be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Constants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Variables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x );</a:t>
            </a:r>
            <a:endParaRPr lang="en-US" sz="18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Expressions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x ) )</a:t>
            </a:r>
            <a:r>
              <a:rPr lang="en-US" sz="1800" dirty="0">
                <a:cs typeface="Times New Roman" pitchFamily="18" charset="0"/>
              </a:rPr>
              <a:t> ;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( 3 - 6x 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314456"/>
            <a:ext cx="7529538" cy="51863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Allow the programmer to modularize a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Local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Known only in the function in which they are defined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All variables declared in function definitions are local variables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Parameters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Local variables passed when the function is called that provide the function with outside information</a:t>
            </a:r>
            <a:endParaRPr lang="en-US" sz="2000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Function Definitions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772400" cy="50435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Create </a:t>
            </a:r>
            <a:r>
              <a:rPr lang="en-US" sz="3200" dirty="0">
                <a:cs typeface="Times New Roman" pitchFamily="18" charset="0"/>
              </a:rPr>
              <a:t>customized functions to</a:t>
            </a:r>
            <a:endParaRPr lang="en-US" sz="1200" dirty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Take in data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Perform operations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Return the result</a:t>
            </a:r>
            <a:endParaRPr lang="en-US" sz="2400" dirty="0">
              <a:latin typeface="Times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Format for function definition: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>
                <a:latin typeface="Times" pitchFamily="18" charset="0"/>
                <a:cs typeface="+mj-cs"/>
              </a:rPr>
              <a:t>return-value-type  function-name</a:t>
            </a:r>
            <a:r>
              <a:rPr lang="en-US" sz="1800" dirty="0">
                <a:cs typeface="+mj-cs"/>
              </a:rPr>
              <a:t>( </a:t>
            </a:r>
            <a:r>
              <a:rPr lang="en-US" sz="1800" i="1" dirty="0">
                <a:latin typeface="Times" pitchFamily="18" charset="0"/>
                <a:cs typeface="+mj-cs"/>
              </a:rPr>
              <a:t>parameter-list</a:t>
            </a:r>
            <a:r>
              <a:rPr lang="en-US" sz="1800" dirty="0">
                <a:cs typeface="+mj-cs"/>
              </a:rPr>
              <a:t> )</a:t>
            </a:r>
            <a:br>
              <a:rPr lang="en-US" sz="1800" dirty="0">
                <a:cs typeface="+mj-cs"/>
              </a:rPr>
            </a:br>
            <a:r>
              <a:rPr lang="en-US" sz="1800" dirty="0">
                <a:cs typeface="+mj-cs"/>
              </a:rPr>
              <a:t>{</a:t>
            </a:r>
            <a:br>
              <a:rPr lang="en-US" sz="1800" dirty="0">
                <a:cs typeface="+mj-cs"/>
              </a:rPr>
            </a:br>
            <a:r>
              <a:rPr lang="en-US" sz="1800" dirty="0">
                <a:latin typeface="Courier" pitchFamily="49" charset="0"/>
                <a:cs typeface="+mj-cs"/>
              </a:rPr>
              <a:t>   </a:t>
            </a:r>
            <a:r>
              <a:rPr lang="en-US" sz="1800" b="1" i="1" dirty="0">
                <a:latin typeface="Times" pitchFamily="18" charset="0"/>
                <a:cs typeface="+mj-cs"/>
              </a:rPr>
              <a:t>declarations and statements</a:t>
            </a:r>
            <a:br>
              <a:rPr lang="en-US" sz="1800" b="1" i="1" dirty="0">
                <a:latin typeface="Times" pitchFamily="18" charset="0"/>
                <a:cs typeface="+mj-cs"/>
              </a:rPr>
            </a:br>
            <a:r>
              <a:rPr lang="en-US" sz="1800" dirty="0">
                <a:cs typeface="+mj-cs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Example</a:t>
            </a:r>
            <a:r>
              <a:rPr lang="en-US" sz="2800" dirty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int square( int y)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return y * y;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1631</Words>
  <Application>Microsoft Office PowerPoint</Application>
  <PresentationFormat>On-screen Show (4:3)</PresentationFormat>
  <Paragraphs>446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AvantGarde</vt:lpstr>
      <vt:lpstr>Calibri</vt:lpstr>
      <vt:lpstr>Courier</vt:lpstr>
      <vt:lpstr>Courier New</vt:lpstr>
      <vt:lpstr>Symbol</vt:lpstr>
      <vt:lpstr>Times</vt:lpstr>
      <vt:lpstr>Times New Roman</vt:lpstr>
      <vt:lpstr>Wingdings</vt:lpstr>
      <vt:lpstr>Pitchbook</vt:lpstr>
      <vt:lpstr>Chapter 4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2017-11-08T12:30:17Z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